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7B4C8-8F40-46EB-B480-8E6B7E51F945}" type="datetimeFigureOut">
              <a:rPr lang="de-DE" smtClean="0"/>
              <a:t>24.07.2020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D1DC42-98AA-4956-AC24-AA4674F6AA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2270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C27E-8D7D-4CA2-A8CC-19D21B3A3681}" type="datetime1">
              <a:rPr lang="de-DE" smtClean="0"/>
              <a:t>24.07.2020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AE2-8889-4DA8-A2CF-01929E335F3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134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0BFE-C768-4483-AAD4-768998B5BA24}" type="datetime1">
              <a:rPr lang="de-DE" smtClean="0"/>
              <a:t>24.07.2020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AE2-8889-4DA8-A2CF-01929E335F3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745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060D-F55A-410D-90AC-EC8A0DEF40AD}" type="datetime1">
              <a:rPr lang="de-DE" smtClean="0"/>
              <a:t>24.07.2020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AE2-8889-4DA8-A2CF-01929E335F3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28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B240-5C8D-4AD6-B63D-E2D69DE1CC19}" type="datetime1">
              <a:rPr lang="de-DE" smtClean="0"/>
              <a:t>24.07.2020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AE2-8889-4DA8-A2CF-01929E335F3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83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D8DA-1014-4F3E-BD50-A5A50DF791CF}" type="datetime1">
              <a:rPr lang="de-DE" smtClean="0"/>
              <a:t>24.07.2020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AE2-8889-4DA8-A2CF-01929E335F3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1028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7439-DC59-4F4E-B36B-544E4801440D}" type="datetime1">
              <a:rPr lang="de-DE" smtClean="0"/>
              <a:t>24.07.2020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AE2-8889-4DA8-A2CF-01929E335F3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503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E8AB-745F-4F92-8F34-5F96AC90249C}" type="datetime1">
              <a:rPr lang="de-DE" smtClean="0"/>
              <a:t>24.07.2020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AE2-8889-4DA8-A2CF-01929E335F3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638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E017-239B-4F13-9134-BD8B371A1D06}" type="datetime1">
              <a:rPr lang="de-DE" smtClean="0"/>
              <a:t>24.07.2020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AE2-8889-4DA8-A2CF-01929E335F3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0009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0ECCB-FAF6-4D41-9A2B-A11433A3A10D}" type="datetime1">
              <a:rPr lang="de-DE" smtClean="0"/>
              <a:t>24.07.2020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AE2-8889-4DA8-A2CF-01929E335F3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794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D8F6-ECD8-45F9-AA84-E358D062FDCA}" type="datetime1">
              <a:rPr lang="de-DE" smtClean="0"/>
              <a:t>24.07.2020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AE2-8889-4DA8-A2CF-01929E335F3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994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5FFF-3BEB-449D-A082-C77F8061931D}" type="datetime1">
              <a:rPr lang="de-DE" smtClean="0"/>
              <a:t>24.07.2020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AE2-8889-4DA8-A2CF-01929E335F3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7093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BD37D-7BF6-4E4F-8C84-15A7B76993F0}" type="datetime1">
              <a:rPr lang="de-DE" smtClean="0"/>
              <a:t>24.07.2020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9DAE2-8889-4DA8-A2CF-01929E335F3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912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06295" y="4544430"/>
            <a:ext cx="9144000" cy="1655762"/>
          </a:xfrm>
        </p:spPr>
        <p:txBody>
          <a:bodyPr/>
          <a:lstStyle/>
          <a:p>
            <a:pPr algn="l"/>
            <a:r>
              <a:rPr lang="de-DE" dirty="0" smtClean="0"/>
              <a:t>Hygienebeauftragter:</a:t>
            </a:r>
          </a:p>
          <a:p>
            <a:pPr algn="l"/>
            <a:r>
              <a:rPr lang="de-DE" dirty="0" smtClean="0"/>
              <a:t>Stand: </a:t>
            </a:r>
            <a:endParaRPr lang="de-DE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526494" y="408490"/>
            <a:ext cx="730360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4400" b="1" i="0" u="none" strike="noStrike" cap="none" normalizeH="0" baseline="0" dirty="0" smtClean="0">
                <a:ln>
                  <a:noFill/>
                </a:ln>
                <a:solidFill>
                  <a:srgbClr val="149C5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Hygienekonzept [VEREIN] 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170432" y="1197864"/>
            <a:ext cx="9619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während Beschränkungen durch COVID-19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3321697" y="3023119"/>
            <a:ext cx="6316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Ggf. an dieser Stelle Wappen des Vereins einbinden</a:t>
            </a:r>
            <a:endParaRPr lang="de-DE" dirty="0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AE2-8889-4DA8-A2CF-01929E335F30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0363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4"/>
          <p:cNvSpPr>
            <a:spLocks noChangeArrowheads="1"/>
          </p:cNvSpPr>
          <p:nvPr/>
        </p:nvSpPr>
        <p:spPr bwMode="auto">
          <a:xfrm>
            <a:off x="762462" y="368742"/>
            <a:ext cx="6184284" cy="815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2199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200" b="1" i="0" u="none" strike="noStrike" cap="none" normalizeH="0" baseline="0" dirty="0" smtClean="0">
                <a:ln>
                  <a:noFill/>
                </a:ln>
                <a:solidFill>
                  <a:srgbClr val="149C5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Regeln Trainingsbetrieb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47"/>
          <p:cNvSpPr>
            <a:spLocks noChangeArrowheads="1"/>
          </p:cNvSpPr>
          <p:nvPr/>
        </p:nvSpPr>
        <p:spPr bwMode="auto">
          <a:xfrm>
            <a:off x="2224088" y="53197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1" name="Rectangle 48"/>
          <p:cNvSpPr>
            <a:spLocks noChangeArrowheads="1"/>
          </p:cNvSpPr>
          <p:nvPr/>
        </p:nvSpPr>
        <p:spPr bwMode="auto">
          <a:xfrm>
            <a:off x="2316163" y="57769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1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kumimoji="0" lang="de-DE" altLang="de-DE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3" name="Grafik 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576" y="1204907"/>
            <a:ext cx="1885262" cy="1613094"/>
          </a:xfrm>
          <a:prstGeom prst="rect">
            <a:avLst/>
          </a:prstGeom>
        </p:spPr>
      </p:pic>
      <p:pic>
        <p:nvPicPr>
          <p:cNvPr id="54" name="Grafik 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8931" y="1256724"/>
            <a:ext cx="2042238" cy="1737228"/>
          </a:xfrm>
          <a:prstGeom prst="rect">
            <a:avLst/>
          </a:prstGeom>
        </p:spPr>
      </p:pic>
      <p:pic>
        <p:nvPicPr>
          <p:cNvPr id="55" name="Grafik 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0088" y="1306346"/>
            <a:ext cx="2620347" cy="1873548"/>
          </a:xfrm>
          <a:prstGeom prst="rect">
            <a:avLst/>
          </a:prstGeom>
        </p:spPr>
      </p:pic>
      <p:sp>
        <p:nvSpPr>
          <p:cNvPr id="59" name="Textfeld 58"/>
          <p:cNvSpPr txBox="1"/>
          <p:nvPr/>
        </p:nvSpPr>
        <p:spPr>
          <a:xfrm>
            <a:off x="959301" y="3033170"/>
            <a:ext cx="20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Max. 30 Personen (inkl. Trainer)</a:t>
            </a:r>
            <a:endParaRPr lang="de-DE" sz="1600" b="1" dirty="0"/>
          </a:p>
        </p:txBody>
      </p:sp>
      <p:sp>
        <p:nvSpPr>
          <p:cNvPr id="60" name="Textfeld 59"/>
          <p:cNvSpPr txBox="1"/>
          <p:nvPr/>
        </p:nvSpPr>
        <p:spPr>
          <a:xfrm>
            <a:off x="4611782" y="2988226"/>
            <a:ext cx="20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Körperkontakt nur auf dem Spielfeld</a:t>
            </a:r>
            <a:endParaRPr lang="de-DE" sz="1600" b="1" dirty="0"/>
          </a:p>
        </p:txBody>
      </p:sp>
      <p:sp>
        <p:nvSpPr>
          <p:cNvPr id="61" name="Textfeld 60"/>
          <p:cNvSpPr txBox="1"/>
          <p:nvPr/>
        </p:nvSpPr>
        <p:spPr>
          <a:xfrm>
            <a:off x="8264105" y="3009096"/>
            <a:ext cx="2819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Außerhalb des Spielfelds Mindestabstand einhalten</a:t>
            </a:r>
            <a:endParaRPr lang="de-DE" sz="1600" b="1" dirty="0"/>
          </a:p>
        </p:txBody>
      </p:sp>
      <p:pic>
        <p:nvPicPr>
          <p:cNvPr id="62" name="Grafik 6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9190" y="3781960"/>
            <a:ext cx="1762628" cy="1747816"/>
          </a:xfrm>
          <a:prstGeom prst="rect">
            <a:avLst/>
          </a:prstGeom>
        </p:spPr>
      </p:pic>
      <p:pic>
        <p:nvPicPr>
          <p:cNvPr id="63" name="Grafik 6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7964" y="3896239"/>
            <a:ext cx="1757866" cy="1535351"/>
          </a:xfrm>
          <a:prstGeom prst="rect">
            <a:avLst/>
          </a:prstGeom>
        </p:spPr>
      </p:pic>
      <p:pic>
        <p:nvPicPr>
          <p:cNvPr id="64" name="Grafik 6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13613" y="3792902"/>
            <a:ext cx="1475932" cy="1822324"/>
          </a:xfrm>
          <a:prstGeom prst="rect">
            <a:avLst/>
          </a:prstGeom>
        </p:spPr>
      </p:pic>
      <p:sp>
        <p:nvSpPr>
          <p:cNvPr id="65" name="Textfeld 64"/>
          <p:cNvSpPr txBox="1"/>
          <p:nvPr/>
        </p:nvSpPr>
        <p:spPr>
          <a:xfrm>
            <a:off x="641222" y="5615226"/>
            <a:ext cx="26248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Duschen im Duschraum für max. 4 Personen gleichzeitig erlaubt</a:t>
            </a:r>
            <a:endParaRPr lang="de-DE" sz="1600" b="1" dirty="0"/>
          </a:p>
        </p:txBody>
      </p:sp>
      <p:sp>
        <p:nvSpPr>
          <p:cNvPr id="66" name="Textfeld 65"/>
          <p:cNvSpPr txBox="1"/>
          <p:nvPr/>
        </p:nvSpPr>
        <p:spPr>
          <a:xfrm>
            <a:off x="4685114" y="5554356"/>
            <a:ext cx="20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Beim Betreten und Verlassen Hände desinfizieren</a:t>
            </a:r>
            <a:endParaRPr lang="de-DE" sz="1600" b="1" dirty="0"/>
          </a:p>
        </p:txBody>
      </p:sp>
      <p:sp>
        <p:nvSpPr>
          <p:cNvPr id="67" name="Textfeld 66"/>
          <p:cNvSpPr txBox="1"/>
          <p:nvPr/>
        </p:nvSpPr>
        <p:spPr>
          <a:xfrm>
            <a:off x="8644962" y="5615226"/>
            <a:ext cx="20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Dokumentation der Trainingsteilnehmer</a:t>
            </a:r>
            <a:endParaRPr lang="de-DE" sz="1600" b="1" dirty="0"/>
          </a:p>
        </p:txBody>
      </p:sp>
      <p:sp>
        <p:nvSpPr>
          <p:cNvPr id="69" name="Foliennummernplatzhalter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AE2-8889-4DA8-A2CF-01929E335F30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1730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4"/>
          <p:cNvSpPr>
            <a:spLocks noChangeArrowheads="1"/>
          </p:cNvSpPr>
          <p:nvPr/>
        </p:nvSpPr>
        <p:spPr bwMode="auto">
          <a:xfrm>
            <a:off x="762462" y="381686"/>
            <a:ext cx="6184284" cy="815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2199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200" b="1" i="0" u="none" strike="noStrike" cap="none" normalizeH="0" baseline="0" dirty="0" smtClean="0">
                <a:ln>
                  <a:noFill/>
                </a:ln>
                <a:solidFill>
                  <a:srgbClr val="149C5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Regeln Spielbetrieb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47"/>
          <p:cNvSpPr>
            <a:spLocks noChangeArrowheads="1"/>
          </p:cNvSpPr>
          <p:nvPr/>
        </p:nvSpPr>
        <p:spPr bwMode="auto">
          <a:xfrm>
            <a:off x="2224088" y="53197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1" name="Rectangle 48"/>
          <p:cNvSpPr>
            <a:spLocks noChangeArrowheads="1"/>
          </p:cNvSpPr>
          <p:nvPr/>
        </p:nvSpPr>
        <p:spPr bwMode="auto">
          <a:xfrm>
            <a:off x="2316163" y="57769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1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kumimoji="0" lang="de-DE" altLang="de-DE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Textfeld 58"/>
          <p:cNvSpPr txBox="1"/>
          <p:nvPr/>
        </p:nvSpPr>
        <p:spPr>
          <a:xfrm>
            <a:off x="604898" y="2799797"/>
            <a:ext cx="30010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Die </a:t>
            </a:r>
            <a:r>
              <a:rPr lang="de-DE" sz="1600" b="1" dirty="0" smtClean="0">
                <a:solidFill>
                  <a:srgbClr val="00B050"/>
                </a:solidFill>
              </a:rPr>
              <a:t>Heimmannschaft</a:t>
            </a:r>
            <a:r>
              <a:rPr lang="de-DE" sz="1600" b="1" dirty="0" smtClean="0"/>
              <a:t> muss spätestens </a:t>
            </a:r>
            <a:r>
              <a:rPr lang="de-DE" sz="1600" b="1" dirty="0" smtClean="0">
                <a:solidFill>
                  <a:srgbClr val="00B050"/>
                </a:solidFill>
              </a:rPr>
              <a:t>75 Minuten </a:t>
            </a:r>
            <a:r>
              <a:rPr lang="de-DE" sz="1600" b="1" dirty="0" smtClean="0"/>
              <a:t>vor Anpfiff auf dem Gelände sein</a:t>
            </a:r>
            <a:endParaRPr lang="de-DE" sz="1600" b="1" dirty="0"/>
          </a:p>
        </p:txBody>
      </p:sp>
      <p:sp>
        <p:nvSpPr>
          <p:cNvPr id="60" name="Textfeld 59"/>
          <p:cNvSpPr txBox="1"/>
          <p:nvPr/>
        </p:nvSpPr>
        <p:spPr>
          <a:xfrm>
            <a:off x="4319888" y="2796561"/>
            <a:ext cx="29389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Die </a:t>
            </a:r>
            <a:r>
              <a:rPr lang="de-DE" sz="1600" b="1" dirty="0" smtClean="0">
                <a:solidFill>
                  <a:srgbClr val="00B050"/>
                </a:solidFill>
              </a:rPr>
              <a:t>Gastmannschaft</a:t>
            </a:r>
            <a:r>
              <a:rPr lang="de-DE" sz="1600" b="1" dirty="0" smtClean="0"/>
              <a:t> darf frühestens </a:t>
            </a:r>
            <a:r>
              <a:rPr lang="de-DE" sz="1600" b="1" dirty="0" smtClean="0">
                <a:solidFill>
                  <a:srgbClr val="00B050"/>
                </a:solidFill>
              </a:rPr>
              <a:t>60 Minuten </a:t>
            </a:r>
            <a:r>
              <a:rPr lang="de-DE" sz="1600" b="1" dirty="0" smtClean="0"/>
              <a:t>vor Anpfiff auf dem Gelände sein</a:t>
            </a:r>
            <a:endParaRPr lang="de-DE" sz="1600" b="1" dirty="0"/>
          </a:p>
        </p:txBody>
      </p:sp>
      <p:sp>
        <p:nvSpPr>
          <p:cNvPr id="61" name="Textfeld 60"/>
          <p:cNvSpPr txBox="1"/>
          <p:nvPr/>
        </p:nvSpPr>
        <p:spPr>
          <a:xfrm>
            <a:off x="7918651" y="2782733"/>
            <a:ext cx="36669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Durch räumliche Trennung und</a:t>
            </a:r>
            <a:br>
              <a:rPr lang="de-DE" sz="1600" b="1" dirty="0"/>
            </a:br>
            <a:r>
              <a:rPr lang="de-DE" sz="1600" b="1" dirty="0"/>
              <a:t>separat Eingänge sind </a:t>
            </a:r>
            <a:r>
              <a:rPr lang="de-DE" sz="1600" b="1" dirty="0" smtClean="0"/>
              <a:t>die beiden</a:t>
            </a:r>
            <a:br>
              <a:rPr lang="de-DE" sz="1600" b="1" dirty="0" smtClean="0"/>
            </a:br>
            <a:r>
              <a:rPr lang="de-DE" sz="1600" b="1" dirty="0" smtClean="0"/>
              <a:t>Mannschaften komplett</a:t>
            </a:r>
            <a:br>
              <a:rPr lang="de-DE" sz="1600" b="1" dirty="0" smtClean="0"/>
            </a:br>
            <a:r>
              <a:rPr lang="de-DE" sz="1600" b="1" dirty="0" smtClean="0"/>
              <a:t>voneinander getrennt</a:t>
            </a:r>
            <a:r>
              <a:rPr lang="de-DE" sz="1600" dirty="0" smtClean="0"/>
              <a:t> </a:t>
            </a:r>
            <a:br>
              <a:rPr lang="de-DE" sz="1600" dirty="0" smtClean="0"/>
            </a:br>
            <a:endParaRPr lang="de-DE" sz="1600" b="1" dirty="0"/>
          </a:p>
        </p:txBody>
      </p:sp>
      <p:pic>
        <p:nvPicPr>
          <p:cNvPr id="62" name="Grafik 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173" y="4029097"/>
            <a:ext cx="1762628" cy="1747816"/>
          </a:xfrm>
          <a:prstGeom prst="rect">
            <a:avLst/>
          </a:prstGeom>
        </p:spPr>
      </p:pic>
      <p:pic>
        <p:nvPicPr>
          <p:cNvPr id="63" name="Grafik 6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3947" y="4143376"/>
            <a:ext cx="1757866" cy="1535351"/>
          </a:xfrm>
          <a:prstGeom prst="rect">
            <a:avLst/>
          </a:prstGeom>
        </p:spPr>
      </p:pic>
      <p:sp>
        <p:nvSpPr>
          <p:cNvPr id="65" name="Textfeld 64"/>
          <p:cNvSpPr txBox="1"/>
          <p:nvPr/>
        </p:nvSpPr>
        <p:spPr>
          <a:xfrm>
            <a:off x="762462" y="5862363"/>
            <a:ext cx="26248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Duschen im Duschraum für max. 2 Personen gleichzeitig gestattet</a:t>
            </a:r>
            <a:endParaRPr lang="de-DE" sz="1600" b="1" dirty="0"/>
          </a:p>
        </p:txBody>
      </p:sp>
      <p:sp>
        <p:nvSpPr>
          <p:cNvPr id="66" name="Textfeld 65"/>
          <p:cNvSpPr txBox="1"/>
          <p:nvPr/>
        </p:nvSpPr>
        <p:spPr>
          <a:xfrm>
            <a:off x="4667765" y="5776913"/>
            <a:ext cx="20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Beim Betreten und Verlassen Hände desinfizieren</a:t>
            </a:r>
            <a:endParaRPr lang="de-DE" sz="1600" b="1" dirty="0"/>
          </a:p>
        </p:txBody>
      </p:sp>
      <p:sp>
        <p:nvSpPr>
          <p:cNvPr id="67" name="Textfeld 66"/>
          <p:cNvSpPr txBox="1"/>
          <p:nvPr/>
        </p:nvSpPr>
        <p:spPr>
          <a:xfrm>
            <a:off x="7972735" y="5759592"/>
            <a:ext cx="35587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Mannschaftsbesprechungen</a:t>
            </a:r>
            <a:br>
              <a:rPr lang="de-DE" sz="1600" b="1" dirty="0"/>
            </a:br>
            <a:r>
              <a:rPr lang="de-DE" sz="1600" b="1" dirty="0"/>
              <a:t>finden im </a:t>
            </a:r>
            <a:r>
              <a:rPr lang="de-DE" sz="1600" b="1" dirty="0">
                <a:solidFill>
                  <a:srgbClr val="00B050"/>
                </a:solidFill>
              </a:rPr>
              <a:t>Außenbereich</a:t>
            </a:r>
            <a:r>
              <a:rPr lang="de-DE" sz="1600" b="1" dirty="0"/>
              <a:t> unter</a:t>
            </a:r>
            <a:br>
              <a:rPr lang="de-DE" sz="1600" b="1" dirty="0"/>
            </a:br>
            <a:r>
              <a:rPr lang="de-DE" sz="1600" b="1" dirty="0"/>
              <a:t>Einhaltung des Abstands statt</a:t>
            </a:r>
            <a:r>
              <a:rPr lang="de-DE" sz="1600" dirty="0" smtClean="0"/>
              <a:t> </a:t>
            </a:r>
            <a:br>
              <a:rPr lang="de-DE" sz="1600" dirty="0" smtClean="0"/>
            </a:br>
            <a:endParaRPr lang="de-DE" sz="1600" b="1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1104" y="1117451"/>
            <a:ext cx="1441777" cy="1548840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7166" y="1107101"/>
            <a:ext cx="1441777" cy="154884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27806" y="917043"/>
            <a:ext cx="1988976" cy="1773504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49756" y="4354999"/>
            <a:ext cx="2083837" cy="1408218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AE2-8889-4DA8-A2CF-01929E335F30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2845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4"/>
          <p:cNvSpPr>
            <a:spLocks noChangeArrowheads="1"/>
          </p:cNvSpPr>
          <p:nvPr/>
        </p:nvSpPr>
        <p:spPr bwMode="auto">
          <a:xfrm>
            <a:off x="762462" y="381686"/>
            <a:ext cx="6184284" cy="815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2199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200" b="1" i="0" u="none" strike="noStrike" cap="none" normalizeH="0" baseline="0" dirty="0" smtClean="0">
                <a:ln>
                  <a:noFill/>
                </a:ln>
                <a:solidFill>
                  <a:srgbClr val="149C5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Regeln Spielbetrieb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47"/>
          <p:cNvSpPr>
            <a:spLocks noChangeArrowheads="1"/>
          </p:cNvSpPr>
          <p:nvPr/>
        </p:nvSpPr>
        <p:spPr bwMode="auto">
          <a:xfrm>
            <a:off x="2224088" y="53197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1" name="Rectangle 48"/>
          <p:cNvSpPr>
            <a:spLocks noChangeArrowheads="1"/>
          </p:cNvSpPr>
          <p:nvPr/>
        </p:nvSpPr>
        <p:spPr bwMode="auto">
          <a:xfrm>
            <a:off x="2316163" y="57769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1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kumimoji="0" lang="de-DE" altLang="de-DE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Textfeld 58"/>
          <p:cNvSpPr txBox="1"/>
          <p:nvPr/>
        </p:nvSpPr>
        <p:spPr>
          <a:xfrm>
            <a:off x="330587" y="2782412"/>
            <a:ext cx="37149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Alle </a:t>
            </a:r>
            <a:r>
              <a:rPr lang="de-DE" sz="1600" b="1" dirty="0" err="1"/>
              <a:t>SpielerInnen</a:t>
            </a:r>
            <a:r>
              <a:rPr lang="de-DE" sz="1600" b="1" dirty="0"/>
              <a:t>, </a:t>
            </a:r>
            <a:r>
              <a:rPr lang="de-DE" sz="1600" b="1" dirty="0" err="1"/>
              <a:t>TrainerInnen</a:t>
            </a:r>
            <a:r>
              <a:rPr lang="de-DE" sz="1600" b="1" dirty="0"/>
              <a:t/>
            </a:r>
            <a:br>
              <a:rPr lang="de-DE" sz="1600" b="1" dirty="0"/>
            </a:br>
            <a:r>
              <a:rPr lang="de-DE" sz="1600" b="1" dirty="0"/>
              <a:t>und </a:t>
            </a:r>
            <a:r>
              <a:rPr lang="de-DE" sz="1600" b="1" dirty="0" err="1"/>
              <a:t>BetreuerInnen</a:t>
            </a:r>
            <a:r>
              <a:rPr lang="de-DE" sz="1600" b="1" dirty="0"/>
              <a:t> müssen auf</a:t>
            </a:r>
            <a:br>
              <a:rPr lang="de-DE" sz="1600" b="1" dirty="0"/>
            </a:br>
            <a:r>
              <a:rPr lang="de-DE" sz="1600" b="1" dirty="0"/>
              <a:t>dem Spielberichtsbogen</a:t>
            </a:r>
            <a:br>
              <a:rPr lang="de-DE" sz="1600" b="1" dirty="0"/>
            </a:br>
            <a:r>
              <a:rPr lang="de-DE" sz="1600" b="1" dirty="0"/>
              <a:t>eingetragen werden</a:t>
            </a:r>
            <a:r>
              <a:rPr lang="de-DE" sz="1600" dirty="0" smtClean="0"/>
              <a:t> </a:t>
            </a:r>
            <a:br>
              <a:rPr lang="de-DE" sz="1600" dirty="0" smtClean="0"/>
            </a:br>
            <a:endParaRPr lang="de-DE" sz="1600" b="1" dirty="0"/>
          </a:p>
        </p:txBody>
      </p:sp>
      <p:sp>
        <p:nvSpPr>
          <p:cNvPr id="60" name="Textfeld 59"/>
          <p:cNvSpPr txBox="1"/>
          <p:nvPr/>
        </p:nvSpPr>
        <p:spPr>
          <a:xfrm>
            <a:off x="4171882" y="2865181"/>
            <a:ext cx="3433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Spielbericht </a:t>
            </a:r>
            <a:r>
              <a:rPr lang="de-DE" sz="1600" b="1" dirty="0"/>
              <a:t>muss </a:t>
            </a:r>
            <a:r>
              <a:rPr lang="de-DE" sz="1600" b="1" dirty="0" smtClean="0"/>
              <a:t>Zuhause </a:t>
            </a:r>
            <a:r>
              <a:rPr lang="de-DE" sz="1600" b="1" dirty="0" smtClean="0">
                <a:solidFill>
                  <a:srgbClr val="00B050"/>
                </a:solidFill>
              </a:rPr>
              <a:t>digital</a:t>
            </a:r>
            <a:r>
              <a:rPr lang="de-DE" sz="1600" b="1" dirty="0" smtClean="0"/>
              <a:t> </a:t>
            </a:r>
            <a:r>
              <a:rPr lang="de-DE" sz="1600" b="1" dirty="0"/>
              <a:t>erstellt </a:t>
            </a:r>
            <a:r>
              <a:rPr lang="de-DE" sz="1600" b="1" dirty="0" smtClean="0"/>
              <a:t>werden</a:t>
            </a:r>
            <a:r>
              <a:rPr lang="de-DE" sz="1600" dirty="0" smtClean="0"/>
              <a:t> </a:t>
            </a:r>
            <a:br>
              <a:rPr lang="de-DE" sz="1600" dirty="0" smtClean="0"/>
            </a:br>
            <a:endParaRPr lang="de-DE" sz="1600" b="1" dirty="0"/>
          </a:p>
        </p:txBody>
      </p:sp>
      <p:sp>
        <p:nvSpPr>
          <p:cNvPr id="61" name="Textfeld 60"/>
          <p:cNvSpPr txBox="1"/>
          <p:nvPr/>
        </p:nvSpPr>
        <p:spPr>
          <a:xfrm>
            <a:off x="7918651" y="2782733"/>
            <a:ext cx="3666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Außerhalb des Spielfelds</a:t>
            </a:r>
            <a:br>
              <a:rPr lang="de-DE" sz="1600" b="1" dirty="0"/>
            </a:br>
            <a:r>
              <a:rPr lang="de-DE" sz="1600" b="1" dirty="0"/>
              <a:t>Mindestabstand einhalten</a:t>
            </a:r>
            <a:r>
              <a:rPr lang="de-DE" sz="1600" dirty="0" smtClean="0"/>
              <a:t> </a:t>
            </a:r>
            <a:br>
              <a:rPr lang="de-DE" sz="1600" dirty="0" smtClean="0"/>
            </a:br>
            <a:endParaRPr lang="de-DE" sz="1600" b="1" dirty="0"/>
          </a:p>
        </p:txBody>
      </p:sp>
      <p:sp>
        <p:nvSpPr>
          <p:cNvPr id="65" name="Textfeld 64"/>
          <p:cNvSpPr txBox="1"/>
          <p:nvPr/>
        </p:nvSpPr>
        <p:spPr>
          <a:xfrm>
            <a:off x="762462" y="5862363"/>
            <a:ext cx="262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Körperkontakt nur auf dem Spielfeld</a:t>
            </a:r>
            <a:endParaRPr lang="de-DE" sz="1600" b="1" dirty="0"/>
          </a:p>
        </p:txBody>
      </p:sp>
      <p:sp>
        <p:nvSpPr>
          <p:cNvPr id="66" name="Textfeld 65"/>
          <p:cNvSpPr txBox="1"/>
          <p:nvPr/>
        </p:nvSpPr>
        <p:spPr>
          <a:xfrm>
            <a:off x="4601880" y="5722426"/>
            <a:ext cx="2414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In der Halbzeitpause bleiben beide </a:t>
            </a:r>
            <a:r>
              <a:rPr lang="de-DE" sz="1600" b="1"/>
              <a:t>Mannschaften </a:t>
            </a:r>
            <a:r>
              <a:rPr lang="de-DE" sz="1600" b="1" smtClean="0"/>
              <a:t>im </a:t>
            </a:r>
            <a:r>
              <a:rPr lang="de-DE" sz="1600" b="1" dirty="0"/>
              <a:t>Freien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7972735" y="5759592"/>
            <a:ext cx="35587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Getränke für die </a:t>
            </a:r>
            <a:r>
              <a:rPr lang="de-DE" sz="1600" b="1" dirty="0" err="1" smtClean="0"/>
              <a:t>SpielerInnen</a:t>
            </a:r>
            <a:r>
              <a:rPr lang="de-DE" sz="1600" b="1" dirty="0" smtClean="0"/>
              <a:t> werden von den Mannschafen selbst mitgebracht</a:t>
            </a:r>
            <a:r>
              <a:rPr lang="de-DE" sz="1600" dirty="0" smtClean="0"/>
              <a:t> </a:t>
            </a:r>
            <a:r>
              <a:rPr lang="de-DE" sz="1600" dirty="0" smtClean="0"/>
              <a:t/>
            </a:r>
            <a:br>
              <a:rPr lang="de-DE" sz="1600" dirty="0" smtClean="0"/>
            </a:br>
            <a:endParaRPr lang="de-DE" sz="1600" b="1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180" y="950649"/>
            <a:ext cx="1567366" cy="1861744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2607" y="899916"/>
            <a:ext cx="1121138" cy="1919757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2722" y="956509"/>
            <a:ext cx="2620347" cy="1873548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8137" y="3996960"/>
            <a:ext cx="2042238" cy="1737228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90000" y="4001500"/>
            <a:ext cx="1612918" cy="1720926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87350" y="3909852"/>
            <a:ext cx="1097999" cy="1904222"/>
          </a:xfrm>
          <a:prstGeom prst="rect">
            <a:avLst/>
          </a:prstGeom>
        </p:spPr>
      </p:pic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AE2-8889-4DA8-A2CF-01929E335F30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6802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4"/>
          <p:cNvSpPr>
            <a:spLocks noChangeArrowheads="1"/>
          </p:cNvSpPr>
          <p:nvPr/>
        </p:nvSpPr>
        <p:spPr bwMode="auto">
          <a:xfrm>
            <a:off x="762462" y="381686"/>
            <a:ext cx="6184284" cy="815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2199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200" b="1" i="0" u="none" strike="noStrike" cap="none" normalizeH="0" baseline="0" dirty="0" smtClean="0">
                <a:ln>
                  <a:noFill/>
                </a:ln>
                <a:solidFill>
                  <a:srgbClr val="149C5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Regeln Zuschauer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47"/>
          <p:cNvSpPr>
            <a:spLocks noChangeArrowheads="1"/>
          </p:cNvSpPr>
          <p:nvPr/>
        </p:nvSpPr>
        <p:spPr bwMode="auto">
          <a:xfrm>
            <a:off x="2224088" y="53197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1" name="Rectangle 48"/>
          <p:cNvSpPr>
            <a:spLocks noChangeArrowheads="1"/>
          </p:cNvSpPr>
          <p:nvPr/>
        </p:nvSpPr>
        <p:spPr bwMode="auto">
          <a:xfrm>
            <a:off x="2316163" y="57769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1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kumimoji="0" lang="de-DE" altLang="de-DE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Textfeld 58"/>
          <p:cNvSpPr txBox="1"/>
          <p:nvPr/>
        </p:nvSpPr>
        <p:spPr>
          <a:xfrm>
            <a:off x="330587" y="2782412"/>
            <a:ext cx="37149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Jeder Zuschauer trägt</a:t>
            </a:r>
            <a:br>
              <a:rPr lang="de-DE" sz="1600" b="1" dirty="0"/>
            </a:br>
            <a:r>
              <a:rPr lang="de-DE" sz="1600" b="1" dirty="0"/>
              <a:t>sich in die</a:t>
            </a:r>
            <a:br>
              <a:rPr lang="de-DE" sz="1600" b="1" dirty="0"/>
            </a:br>
            <a:r>
              <a:rPr lang="de-DE" sz="1600" b="1" dirty="0" smtClean="0"/>
              <a:t>Anwesenheitsliste ein </a:t>
            </a:r>
            <a:r>
              <a:rPr lang="de-DE" sz="1600" dirty="0" smtClean="0"/>
              <a:t/>
            </a:r>
            <a:br>
              <a:rPr lang="de-DE" sz="1600" dirty="0" smtClean="0"/>
            </a:br>
            <a:r>
              <a:rPr lang="de-DE" sz="1600" dirty="0" smtClean="0"/>
              <a:t/>
            </a:r>
            <a:br>
              <a:rPr lang="de-DE" sz="1600" dirty="0" smtClean="0"/>
            </a:br>
            <a:endParaRPr lang="de-DE" sz="1600" b="1" dirty="0"/>
          </a:p>
        </p:txBody>
      </p:sp>
      <p:sp>
        <p:nvSpPr>
          <p:cNvPr id="60" name="Textfeld 59"/>
          <p:cNvSpPr txBox="1"/>
          <p:nvPr/>
        </p:nvSpPr>
        <p:spPr>
          <a:xfrm>
            <a:off x="4171882" y="2865181"/>
            <a:ext cx="3433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Maximal 350</a:t>
            </a:r>
            <a:br>
              <a:rPr lang="de-DE" sz="1600" b="1" dirty="0"/>
            </a:br>
            <a:r>
              <a:rPr lang="de-DE" sz="1600" b="1" dirty="0"/>
              <a:t>Zuschauer pro Spiel</a:t>
            </a:r>
            <a:r>
              <a:rPr lang="de-DE" sz="1600" dirty="0" smtClean="0"/>
              <a:t> </a:t>
            </a:r>
            <a:br>
              <a:rPr lang="de-DE" sz="1600" dirty="0" smtClean="0"/>
            </a:br>
            <a:endParaRPr lang="de-DE" sz="1600" b="1" dirty="0"/>
          </a:p>
        </p:txBody>
      </p:sp>
      <p:sp>
        <p:nvSpPr>
          <p:cNvPr id="61" name="Textfeld 60"/>
          <p:cNvSpPr txBox="1"/>
          <p:nvPr/>
        </p:nvSpPr>
        <p:spPr>
          <a:xfrm>
            <a:off x="7918651" y="2782733"/>
            <a:ext cx="3666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Zuschauer müssen 1,5 m</a:t>
            </a:r>
            <a:br>
              <a:rPr lang="de-DE" sz="1600" b="1" dirty="0"/>
            </a:br>
            <a:r>
              <a:rPr lang="de-DE" sz="1600" b="1" dirty="0"/>
              <a:t>Abstand zueinander halten</a:t>
            </a:r>
            <a:r>
              <a:rPr lang="de-DE" sz="1600" dirty="0" smtClean="0"/>
              <a:t> </a:t>
            </a:r>
            <a:br>
              <a:rPr lang="de-DE" sz="1600" dirty="0" smtClean="0"/>
            </a:br>
            <a:endParaRPr lang="de-DE" sz="1600" b="1" dirty="0"/>
          </a:p>
        </p:txBody>
      </p:sp>
      <p:sp>
        <p:nvSpPr>
          <p:cNvPr id="65" name="Textfeld 64"/>
          <p:cNvSpPr txBox="1"/>
          <p:nvPr/>
        </p:nvSpPr>
        <p:spPr>
          <a:xfrm>
            <a:off x="519379" y="5645051"/>
            <a:ext cx="31843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Zuschauer müssen im</a:t>
            </a:r>
            <a:br>
              <a:rPr lang="de-DE" sz="1600" b="1" dirty="0"/>
            </a:br>
            <a:r>
              <a:rPr lang="de-DE" sz="1600" b="1" dirty="0"/>
              <a:t>Zuschauerbereich bleiben</a:t>
            </a:r>
            <a:br>
              <a:rPr lang="de-DE" sz="1600" b="1" dirty="0"/>
            </a:br>
            <a:r>
              <a:rPr lang="de-DE" sz="1600" dirty="0"/>
              <a:t>(Spielfeld und Kabinen nicht</a:t>
            </a:r>
            <a:br>
              <a:rPr lang="de-DE" sz="1600" dirty="0"/>
            </a:br>
            <a:r>
              <a:rPr lang="de-DE" sz="1600" dirty="0" smtClean="0"/>
              <a:t>betreten</a:t>
            </a:r>
            <a:r>
              <a:rPr lang="de-DE" sz="1600" dirty="0"/>
              <a:t>)</a:t>
            </a:r>
            <a:r>
              <a:rPr lang="de-DE" sz="1600" dirty="0" smtClean="0"/>
              <a:t/>
            </a:r>
            <a:br>
              <a:rPr lang="de-DE" sz="1600" dirty="0" smtClean="0"/>
            </a:br>
            <a:endParaRPr lang="de-DE" sz="1600" b="1" dirty="0"/>
          </a:p>
        </p:txBody>
      </p:sp>
      <p:sp>
        <p:nvSpPr>
          <p:cNvPr id="66" name="Textfeld 65"/>
          <p:cNvSpPr txBox="1"/>
          <p:nvPr/>
        </p:nvSpPr>
        <p:spPr>
          <a:xfrm>
            <a:off x="4703626" y="5647655"/>
            <a:ext cx="20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Beim Betreten und Verlassen Hände desinfizieren</a:t>
            </a:r>
            <a:endParaRPr lang="de-DE" sz="1600" b="1" dirty="0"/>
          </a:p>
        </p:txBody>
      </p:sp>
      <p:sp>
        <p:nvSpPr>
          <p:cNvPr id="67" name="Textfeld 66"/>
          <p:cNvSpPr txBox="1"/>
          <p:nvPr/>
        </p:nvSpPr>
        <p:spPr>
          <a:xfrm>
            <a:off x="7918651" y="5548313"/>
            <a:ext cx="35587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An den Verkaufsflächen Abstand</a:t>
            </a:r>
            <a:br>
              <a:rPr lang="de-DE" sz="1600" b="1" dirty="0"/>
            </a:br>
            <a:r>
              <a:rPr lang="de-DE" sz="1600" b="1" dirty="0"/>
              <a:t>zu anderen Zuschauern halten.</a:t>
            </a:r>
            <a:br>
              <a:rPr lang="de-DE" sz="1600" b="1" dirty="0"/>
            </a:br>
            <a:r>
              <a:rPr lang="de-DE" sz="1600" b="1" dirty="0"/>
              <a:t>Es kann hierdurch zu</a:t>
            </a:r>
            <a:br>
              <a:rPr lang="de-DE" sz="1600" b="1" dirty="0"/>
            </a:br>
            <a:r>
              <a:rPr lang="de-DE" sz="1600" b="1" dirty="0"/>
              <a:t>Verzögerungen kommen</a:t>
            </a:r>
            <a:r>
              <a:rPr lang="de-DE" sz="1600" dirty="0" smtClean="0"/>
              <a:t> </a:t>
            </a:r>
            <a:br>
              <a:rPr lang="de-DE" sz="1600" dirty="0" smtClean="0"/>
            </a:br>
            <a:r>
              <a:rPr lang="de-DE" sz="1600" dirty="0" smtClean="0"/>
              <a:t/>
            </a:r>
            <a:br>
              <a:rPr lang="de-DE" sz="1600" dirty="0" smtClean="0"/>
            </a:br>
            <a:endParaRPr lang="de-DE" sz="1600" b="1" dirty="0"/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2722" y="956509"/>
            <a:ext cx="2620347" cy="1873548"/>
          </a:xfrm>
          <a:prstGeom prst="rect">
            <a:avLst/>
          </a:prstGeom>
        </p:spPr>
      </p:pic>
      <p:grpSp>
        <p:nvGrpSpPr>
          <p:cNvPr id="20" name="Group 3155"/>
          <p:cNvGrpSpPr/>
          <p:nvPr/>
        </p:nvGrpSpPr>
        <p:grpSpPr>
          <a:xfrm>
            <a:off x="1673446" y="1167588"/>
            <a:ext cx="1101283" cy="1539712"/>
            <a:chOff x="0" y="0"/>
            <a:chExt cx="793590" cy="1022399"/>
          </a:xfrm>
        </p:grpSpPr>
        <p:sp>
          <p:nvSpPr>
            <p:cNvPr id="21" name="Shape 79"/>
            <p:cNvSpPr/>
            <p:nvPr/>
          </p:nvSpPr>
          <p:spPr>
            <a:xfrm>
              <a:off x="0" y="0"/>
              <a:ext cx="396795" cy="1022399"/>
            </a:xfrm>
            <a:custGeom>
              <a:avLst/>
              <a:gdLst/>
              <a:ahLst/>
              <a:cxnLst/>
              <a:rect l="0" t="0" r="0" b="0"/>
              <a:pathLst>
                <a:path w="396795" h="1022399">
                  <a:moveTo>
                    <a:pt x="319996" y="0"/>
                  </a:moveTo>
                  <a:lnTo>
                    <a:pt x="396795" y="0"/>
                  </a:lnTo>
                  <a:lnTo>
                    <a:pt x="396795" y="51120"/>
                  </a:lnTo>
                  <a:cubicBezTo>
                    <a:pt x="386555" y="51120"/>
                    <a:pt x="376315" y="54954"/>
                    <a:pt x="369915" y="62622"/>
                  </a:cubicBezTo>
                  <a:cubicBezTo>
                    <a:pt x="362235" y="69012"/>
                    <a:pt x="358395" y="79236"/>
                    <a:pt x="358395" y="89460"/>
                  </a:cubicBezTo>
                  <a:cubicBezTo>
                    <a:pt x="358395" y="111186"/>
                    <a:pt x="375035" y="127800"/>
                    <a:pt x="396795" y="127800"/>
                  </a:cubicBezTo>
                  <a:lnTo>
                    <a:pt x="396795" y="230040"/>
                  </a:lnTo>
                  <a:lnTo>
                    <a:pt x="217597" y="230040"/>
                  </a:lnTo>
                  <a:lnTo>
                    <a:pt x="217597" y="153360"/>
                  </a:lnTo>
                  <a:lnTo>
                    <a:pt x="76799" y="153360"/>
                  </a:lnTo>
                  <a:lnTo>
                    <a:pt x="76799" y="945719"/>
                  </a:lnTo>
                  <a:lnTo>
                    <a:pt x="396795" y="945719"/>
                  </a:lnTo>
                  <a:lnTo>
                    <a:pt x="396795" y="1022399"/>
                  </a:lnTo>
                  <a:lnTo>
                    <a:pt x="51199" y="1022399"/>
                  </a:lnTo>
                  <a:cubicBezTo>
                    <a:pt x="23040" y="1022399"/>
                    <a:pt x="0" y="999395"/>
                    <a:pt x="0" y="971279"/>
                  </a:cubicBezTo>
                  <a:lnTo>
                    <a:pt x="0" y="127800"/>
                  </a:lnTo>
                  <a:cubicBezTo>
                    <a:pt x="0" y="99684"/>
                    <a:pt x="23040" y="76680"/>
                    <a:pt x="51199" y="76680"/>
                  </a:cubicBezTo>
                  <a:lnTo>
                    <a:pt x="268797" y="76680"/>
                  </a:lnTo>
                  <a:lnTo>
                    <a:pt x="268797" y="51120"/>
                  </a:lnTo>
                  <a:cubicBezTo>
                    <a:pt x="268797" y="23004"/>
                    <a:pt x="291836" y="0"/>
                    <a:pt x="31999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49C5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22" name="Shape 80"/>
            <p:cNvSpPr/>
            <p:nvPr/>
          </p:nvSpPr>
          <p:spPr>
            <a:xfrm>
              <a:off x="396795" y="0"/>
              <a:ext cx="396795" cy="1022399"/>
            </a:xfrm>
            <a:custGeom>
              <a:avLst/>
              <a:gdLst/>
              <a:ahLst/>
              <a:cxnLst/>
              <a:rect l="0" t="0" r="0" b="0"/>
              <a:pathLst>
                <a:path w="396795" h="1022399">
                  <a:moveTo>
                    <a:pt x="0" y="0"/>
                  </a:moveTo>
                  <a:lnTo>
                    <a:pt x="76799" y="0"/>
                  </a:lnTo>
                  <a:cubicBezTo>
                    <a:pt x="104959" y="0"/>
                    <a:pt x="127998" y="23004"/>
                    <a:pt x="127998" y="51120"/>
                  </a:cubicBezTo>
                  <a:lnTo>
                    <a:pt x="127998" y="76680"/>
                  </a:lnTo>
                  <a:lnTo>
                    <a:pt x="345596" y="76680"/>
                  </a:lnTo>
                  <a:cubicBezTo>
                    <a:pt x="373755" y="76680"/>
                    <a:pt x="396795" y="99684"/>
                    <a:pt x="396795" y="127800"/>
                  </a:cubicBezTo>
                  <a:lnTo>
                    <a:pt x="396795" y="971279"/>
                  </a:lnTo>
                  <a:cubicBezTo>
                    <a:pt x="396795" y="999395"/>
                    <a:pt x="373755" y="1022399"/>
                    <a:pt x="345596" y="1022399"/>
                  </a:cubicBezTo>
                  <a:lnTo>
                    <a:pt x="0" y="1022399"/>
                  </a:lnTo>
                  <a:lnTo>
                    <a:pt x="0" y="945719"/>
                  </a:lnTo>
                  <a:lnTo>
                    <a:pt x="319996" y="945719"/>
                  </a:lnTo>
                  <a:lnTo>
                    <a:pt x="319996" y="153360"/>
                  </a:lnTo>
                  <a:lnTo>
                    <a:pt x="179198" y="153360"/>
                  </a:lnTo>
                  <a:lnTo>
                    <a:pt x="179198" y="230040"/>
                  </a:lnTo>
                  <a:lnTo>
                    <a:pt x="0" y="230040"/>
                  </a:lnTo>
                  <a:lnTo>
                    <a:pt x="0" y="127800"/>
                  </a:lnTo>
                  <a:cubicBezTo>
                    <a:pt x="21760" y="127800"/>
                    <a:pt x="38399" y="111186"/>
                    <a:pt x="38399" y="89460"/>
                  </a:cubicBezTo>
                  <a:cubicBezTo>
                    <a:pt x="38399" y="67734"/>
                    <a:pt x="21760" y="51120"/>
                    <a:pt x="0" y="51120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49C5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4849" y="1183306"/>
            <a:ext cx="1885262" cy="1613094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812" y="3842264"/>
            <a:ext cx="2771686" cy="1802787"/>
          </a:xfrm>
          <a:prstGeom prst="rect">
            <a:avLst/>
          </a:prstGeom>
        </p:spPr>
      </p:pic>
      <p:grpSp>
        <p:nvGrpSpPr>
          <p:cNvPr id="26" name="Group 3153"/>
          <p:cNvGrpSpPr/>
          <p:nvPr/>
        </p:nvGrpSpPr>
        <p:grpSpPr>
          <a:xfrm>
            <a:off x="5053640" y="4024121"/>
            <a:ext cx="1468458" cy="1413974"/>
            <a:chOff x="0" y="0"/>
            <a:chExt cx="953586" cy="869042"/>
          </a:xfrm>
        </p:grpSpPr>
        <p:sp>
          <p:nvSpPr>
            <p:cNvPr id="27" name="Shape 74"/>
            <p:cNvSpPr/>
            <p:nvPr/>
          </p:nvSpPr>
          <p:spPr>
            <a:xfrm>
              <a:off x="84140" y="504605"/>
              <a:ext cx="785306" cy="364437"/>
            </a:xfrm>
            <a:custGeom>
              <a:avLst/>
              <a:gdLst/>
              <a:ahLst/>
              <a:cxnLst/>
              <a:rect l="0" t="0" r="0" b="0"/>
              <a:pathLst>
                <a:path w="785306" h="364437">
                  <a:moveTo>
                    <a:pt x="0" y="0"/>
                  </a:moveTo>
                  <a:lnTo>
                    <a:pt x="785306" y="0"/>
                  </a:lnTo>
                  <a:cubicBezTo>
                    <a:pt x="785306" y="112134"/>
                    <a:pt x="694155" y="208850"/>
                    <a:pt x="560933" y="253704"/>
                  </a:cubicBezTo>
                  <a:lnTo>
                    <a:pt x="560933" y="364437"/>
                  </a:lnTo>
                  <a:lnTo>
                    <a:pt x="224373" y="364437"/>
                  </a:lnTo>
                  <a:lnTo>
                    <a:pt x="224373" y="253704"/>
                  </a:lnTo>
                  <a:cubicBezTo>
                    <a:pt x="91151" y="207449"/>
                    <a:pt x="0" y="110733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49C5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28" name="Shape 75"/>
            <p:cNvSpPr/>
            <p:nvPr/>
          </p:nvSpPr>
          <p:spPr>
            <a:xfrm>
              <a:off x="0" y="0"/>
              <a:ext cx="953586" cy="448537"/>
            </a:xfrm>
            <a:custGeom>
              <a:avLst/>
              <a:gdLst/>
              <a:ahLst/>
              <a:cxnLst/>
              <a:rect l="0" t="0" r="0" b="0"/>
              <a:pathLst>
                <a:path w="953586" h="448537">
                  <a:moveTo>
                    <a:pt x="576359" y="0"/>
                  </a:moveTo>
                  <a:cubicBezTo>
                    <a:pt x="636659" y="1402"/>
                    <a:pt x="688546" y="40649"/>
                    <a:pt x="706776" y="98118"/>
                  </a:cubicBezTo>
                  <a:cubicBezTo>
                    <a:pt x="710983" y="110733"/>
                    <a:pt x="709580" y="124750"/>
                    <a:pt x="701167" y="135963"/>
                  </a:cubicBezTo>
                  <a:cubicBezTo>
                    <a:pt x="692752" y="147176"/>
                    <a:pt x="680131" y="154185"/>
                    <a:pt x="666108" y="154185"/>
                  </a:cubicBezTo>
                  <a:cubicBezTo>
                    <a:pt x="649280" y="154185"/>
                    <a:pt x="632452" y="142972"/>
                    <a:pt x="626843" y="126151"/>
                  </a:cubicBezTo>
                  <a:cubicBezTo>
                    <a:pt x="619831" y="102323"/>
                    <a:pt x="598796" y="85503"/>
                    <a:pt x="574956" y="84101"/>
                  </a:cubicBezTo>
                  <a:cubicBezTo>
                    <a:pt x="544105" y="84101"/>
                    <a:pt x="518863" y="114938"/>
                    <a:pt x="518863" y="154185"/>
                  </a:cubicBezTo>
                  <a:lnTo>
                    <a:pt x="518863" y="364437"/>
                  </a:lnTo>
                  <a:lnTo>
                    <a:pt x="687143" y="364437"/>
                  </a:lnTo>
                  <a:lnTo>
                    <a:pt x="687143" y="308370"/>
                  </a:lnTo>
                  <a:cubicBezTo>
                    <a:pt x="671718" y="308370"/>
                    <a:pt x="659097" y="295754"/>
                    <a:pt x="659097" y="280336"/>
                  </a:cubicBezTo>
                  <a:cubicBezTo>
                    <a:pt x="659097" y="264918"/>
                    <a:pt x="671718" y="252302"/>
                    <a:pt x="687143" y="252302"/>
                  </a:cubicBezTo>
                  <a:lnTo>
                    <a:pt x="743236" y="252302"/>
                  </a:lnTo>
                  <a:cubicBezTo>
                    <a:pt x="758662" y="252302"/>
                    <a:pt x="771283" y="264918"/>
                    <a:pt x="771283" y="280336"/>
                  </a:cubicBezTo>
                  <a:cubicBezTo>
                    <a:pt x="771283" y="295754"/>
                    <a:pt x="758662" y="308370"/>
                    <a:pt x="743236" y="308370"/>
                  </a:cubicBezTo>
                  <a:lnTo>
                    <a:pt x="743236" y="364437"/>
                  </a:lnTo>
                  <a:lnTo>
                    <a:pt x="925540" y="364437"/>
                  </a:lnTo>
                  <a:cubicBezTo>
                    <a:pt x="940965" y="364437"/>
                    <a:pt x="953586" y="377052"/>
                    <a:pt x="953586" y="392470"/>
                  </a:cubicBezTo>
                  <a:lnTo>
                    <a:pt x="953586" y="420504"/>
                  </a:lnTo>
                  <a:cubicBezTo>
                    <a:pt x="953586" y="435922"/>
                    <a:pt x="940965" y="448537"/>
                    <a:pt x="925540" y="448537"/>
                  </a:cubicBezTo>
                  <a:lnTo>
                    <a:pt x="28047" y="448537"/>
                  </a:lnTo>
                  <a:cubicBezTo>
                    <a:pt x="12621" y="448537"/>
                    <a:pt x="0" y="435922"/>
                    <a:pt x="0" y="420504"/>
                  </a:cubicBezTo>
                  <a:lnTo>
                    <a:pt x="0" y="392470"/>
                  </a:lnTo>
                  <a:cubicBezTo>
                    <a:pt x="0" y="377052"/>
                    <a:pt x="12621" y="364437"/>
                    <a:pt x="28047" y="364437"/>
                  </a:cubicBezTo>
                  <a:lnTo>
                    <a:pt x="210350" y="364437"/>
                  </a:lnTo>
                  <a:lnTo>
                    <a:pt x="210350" y="308370"/>
                  </a:lnTo>
                  <a:cubicBezTo>
                    <a:pt x="194925" y="308370"/>
                    <a:pt x="182304" y="295754"/>
                    <a:pt x="182304" y="280336"/>
                  </a:cubicBezTo>
                  <a:cubicBezTo>
                    <a:pt x="182304" y="264918"/>
                    <a:pt x="194925" y="252302"/>
                    <a:pt x="210350" y="252302"/>
                  </a:cubicBezTo>
                  <a:lnTo>
                    <a:pt x="266443" y="252302"/>
                  </a:lnTo>
                  <a:cubicBezTo>
                    <a:pt x="281869" y="252302"/>
                    <a:pt x="294490" y="264918"/>
                    <a:pt x="294490" y="280336"/>
                  </a:cubicBezTo>
                  <a:cubicBezTo>
                    <a:pt x="294490" y="295754"/>
                    <a:pt x="281869" y="308370"/>
                    <a:pt x="266443" y="308370"/>
                  </a:cubicBezTo>
                  <a:lnTo>
                    <a:pt x="266443" y="364437"/>
                  </a:lnTo>
                  <a:lnTo>
                    <a:pt x="436126" y="364437"/>
                  </a:lnTo>
                  <a:lnTo>
                    <a:pt x="436126" y="154185"/>
                  </a:lnTo>
                  <a:cubicBezTo>
                    <a:pt x="436126" y="68682"/>
                    <a:pt x="499231" y="0"/>
                    <a:pt x="57635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49C5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</p:grpSp>
      <p:pic>
        <p:nvPicPr>
          <p:cNvPr id="4" name="Grafik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20088" y="3900955"/>
            <a:ext cx="2770901" cy="1647358"/>
          </a:xfrm>
          <a:prstGeom prst="rect">
            <a:avLst/>
          </a:prstGeom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AE2-8889-4DA8-A2CF-01929E335F3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777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4"/>
          <p:cNvSpPr>
            <a:spLocks noChangeArrowheads="1"/>
          </p:cNvSpPr>
          <p:nvPr/>
        </p:nvSpPr>
        <p:spPr bwMode="auto">
          <a:xfrm>
            <a:off x="762462" y="381686"/>
            <a:ext cx="6184284" cy="815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2199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200" b="1" i="0" u="none" strike="noStrike" cap="none" normalizeH="0" baseline="0" dirty="0" smtClean="0">
                <a:ln>
                  <a:noFill/>
                </a:ln>
                <a:solidFill>
                  <a:srgbClr val="149C5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Regeln Clubhaus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47"/>
          <p:cNvSpPr>
            <a:spLocks noChangeArrowheads="1"/>
          </p:cNvSpPr>
          <p:nvPr/>
        </p:nvSpPr>
        <p:spPr bwMode="auto">
          <a:xfrm>
            <a:off x="2224088" y="53197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1" name="Rectangle 48"/>
          <p:cNvSpPr>
            <a:spLocks noChangeArrowheads="1"/>
          </p:cNvSpPr>
          <p:nvPr/>
        </p:nvSpPr>
        <p:spPr bwMode="auto">
          <a:xfrm>
            <a:off x="2316163" y="57769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1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kumimoji="0" lang="de-DE" altLang="de-DE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Textfeld 58"/>
          <p:cNvSpPr txBox="1"/>
          <p:nvPr/>
        </p:nvSpPr>
        <p:spPr>
          <a:xfrm>
            <a:off x="4071798" y="2846200"/>
            <a:ext cx="37149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Jeder </a:t>
            </a:r>
            <a:r>
              <a:rPr lang="de-DE" sz="1600" b="1" dirty="0" smtClean="0"/>
              <a:t>Gast/Teilnehmer trägt</a:t>
            </a:r>
            <a:r>
              <a:rPr lang="de-DE" sz="1600" b="1" dirty="0"/>
              <a:t/>
            </a:r>
            <a:br>
              <a:rPr lang="de-DE" sz="1600" b="1" dirty="0"/>
            </a:br>
            <a:r>
              <a:rPr lang="de-DE" sz="1600" b="1" dirty="0"/>
              <a:t>sich in die</a:t>
            </a:r>
            <a:br>
              <a:rPr lang="de-DE" sz="1600" b="1" dirty="0"/>
            </a:br>
            <a:r>
              <a:rPr lang="de-DE" sz="1600" b="1" dirty="0" smtClean="0"/>
              <a:t>Anwesenheitsliste ein </a:t>
            </a:r>
            <a:r>
              <a:rPr lang="de-DE" sz="1600" dirty="0" smtClean="0"/>
              <a:t/>
            </a:r>
            <a:br>
              <a:rPr lang="de-DE" sz="1600" dirty="0" smtClean="0"/>
            </a:br>
            <a:r>
              <a:rPr lang="de-DE" sz="1600" dirty="0" smtClean="0"/>
              <a:t/>
            </a:r>
            <a:br>
              <a:rPr lang="de-DE" sz="1600" dirty="0" smtClean="0"/>
            </a:br>
            <a:endParaRPr lang="de-DE" sz="1600" b="1" dirty="0"/>
          </a:p>
        </p:txBody>
      </p:sp>
      <p:sp>
        <p:nvSpPr>
          <p:cNvPr id="60" name="Textfeld 59"/>
          <p:cNvSpPr txBox="1"/>
          <p:nvPr/>
        </p:nvSpPr>
        <p:spPr>
          <a:xfrm>
            <a:off x="4123601" y="5691698"/>
            <a:ext cx="34338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Die Sitzplätze dürfen</a:t>
            </a:r>
            <a:br>
              <a:rPr lang="de-DE" sz="1600" b="1" dirty="0"/>
            </a:br>
            <a:r>
              <a:rPr lang="de-DE" sz="1600" b="1" dirty="0"/>
              <a:t>nicht gewechselt werden</a:t>
            </a:r>
            <a:r>
              <a:rPr lang="de-DE" sz="1600" dirty="0" smtClean="0"/>
              <a:t> </a:t>
            </a:r>
            <a:br>
              <a:rPr lang="de-DE" sz="1600" dirty="0" smtClean="0"/>
            </a:br>
            <a:r>
              <a:rPr lang="de-DE" sz="1600" dirty="0" smtClean="0"/>
              <a:t/>
            </a:r>
            <a:br>
              <a:rPr lang="de-DE" sz="1600" dirty="0" smtClean="0"/>
            </a:br>
            <a:endParaRPr lang="de-DE" sz="1600" b="1" dirty="0"/>
          </a:p>
        </p:txBody>
      </p:sp>
      <p:sp>
        <p:nvSpPr>
          <p:cNvPr id="65" name="Textfeld 64"/>
          <p:cNvSpPr txBox="1"/>
          <p:nvPr/>
        </p:nvSpPr>
        <p:spPr>
          <a:xfrm>
            <a:off x="519379" y="5645051"/>
            <a:ext cx="3184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10 Personen pro</a:t>
            </a:r>
            <a:br>
              <a:rPr lang="de-DE" sz="1600" b="1" dirty="0"/>
            </a:br>
            <a:r>
              <a:rPr lang="de-DE" sz="1600" b="1" dirty="0"/>
              <a:t>Tisch optimal</a:t>
            </a:r>
            <a:r>
              <a:rPr lang="de-DE" sz="1600" dirty="0" smtClean="0"/>
              <a:t> </a:t>
            </a:r>
            <a:br>
              <a:rPr lang="de-DE" sz="1600" dirty="0" smtClean="0"/>
            </a:br>
            <a:endParaRPr lang="de-DE" sz="1600" b="1" dirty="0"/>
          </a:p>
        </p:txBody>
      </p:sp>
      <p:sp>
        <p:nvSpPr>
          <p:cNvPr id="66" name="Textfeld 65"/>
          <p:cNvSpPr txBox="1"/>
          <p:nvPr/>
        </p:nvSpPr>
        <p:spPr>
          <a:xfrm>
            <a:off x="1172858" y="2711017"/>
            <a:ext cx="20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Beim Betreten und Verlassen Hände desinfizieren</a:t>
            </a:r>
            <a:endParaRPr lang="de-DE" sz="1600" b="1" dirty="0"/>
          </a:p>
        </p:txBody>
      </p:sp>
      <p:sp>
        <p:nvSpPr>
          <p:cNvPr id="67" name="Textfeld 66"/>
          <p:cNvSpPr txBox="1"/>
          <p:nvPr/>
        </p:nvSpPr>
        <p:spPr>
          <a:xfrm>
            <a:off x="7918651" y="5548313"/>
            <a:ext cx="35587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Singen und musizieren</a:t>
            </a:r>
            <a:br>
              <a:rPr lang="de-DE" sz="1600" b="1" dirty="0"/>
            </a:br>
            <a:r>
              <a:rPr lang="de-DE" sz="1600" b="1" dirty="0"/>
              <a:t>ist im Clubhaus nicht</a:t>
            </a:r>
            <a:br>
              <a:rPr lang="de-DE" sz="1600" b="1" dirty="0"/>
            </a:br>
            <a:r>
              <a:rPr lang="de-DE" sz="1600" b="1" dirty="0"/>
              <a:t>gestattet</a:t>
            </a:r>
            <a:r>
              <a:rPr lang="de-DE" sz="1600" dirty="0" smtClean="0"/>
              <a:t> </a:t>
            </a:r>
            <a:br>
              <a:rPr lang="de-DE" sz="1600" dirty="0" smtClean="0"/>
            </a:br>
            <a:r>
              <a:rPr lang="de-DE" sz="1600" dirty="0" smtClean="0"/>
              <a:t/>
            </a:r>
            <a:br>
              <a:rPr lang="de-DE" sz="1600" dirty="0" smtClean="0"/>
            </a:br>
            <a:endParaRPr lang="de-DE" sz="1600" b="1" dirty="0"/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2722" y="956509"/>
            <a:ext cx="2620347" cy="1873548"/>
          </a:xfrm>
          <a:prstGeom prst="rect">
            <a:avLst/>
          </a:prstGeom>
        </p:spPr>
      </p:pic>
      <p:grpSp>
        <p:nvGrpSpPr>
          <p:cNvPr id="20" name="Group 3155"/>
          <p:cNvGrpSpPr/>
          <p:nvPr/>
        </p:nvGrpSpPr>
        <p:grpSpPr>
          <a:xfrm>
            <a:off x="5338165" y="1211169"/>
            <a:ext cx="1101283" cy="1539712"/>
            <a:chOff x="0" y="0"/>
            <a:chExt cx="793590" cy="1022399"/>
          </a:xfrm>
        </p:grpSpPr>
        <p:sp>
          <p:nvSpPr>
            <p:cNvPr id="21" name="Shape 79"/>
            <p:cNvSpPr/>
            <p:nvPr/>
          </p:nvSpPr>
          <p:spPr>
            <a:xfrm>
              <a:off x="0" y="0"/>
              <a:ext cx="396795" cy="1022399"/>
            </a:xfrm>
            <a:custGeom>
              <a:avLst/>
              <a:gdLst/>
              <a:ahLst/>
              <a:cxnLst/>
              <a:rect l="0" t="0" r="0" b="0"/>
              <a:pathLst>
                <a:path w="396795" h="1022399">
                  <a:moveTo>
                    <a:pt x="319996" y="0"/>
                  </a:moveTo>
                  <a:lnTo>
                    <a:pt x="396795" y="0"/>
                  </a:lnTo>
                  <a:lnTo>
                    <a:pt x="396795" y="51120"/>
                  </a:lnTo>
                  <a:cubicBezTo>
                    <a:pt x="386555" y="51120"/>
                    <a:pt x="376315" y="54954"/>
                    <a:pt x="369915" y="62622"/>
                  </a:cubicBezTo>
                  <a:cubicBezTo>
                    <a:pt x="362235" y="69012"/>
                    <a:pt x="358395" y="79236"/>
                    <a:pt x="358395" y="89460"/>
                  </a:cubicBezTo>
                  <a:cubicBezTo>
                    <a:pt x="358395" y="111186"/>
                    <a:pt x="375035" y="127800"/>
                    <a:pt x="396795" y="127800"/>
                  </a:cubicBezTo>
                  <a:lnTo>
                    <a:pt x="396795" y="230040"/>
                  </a:lnTo>
                  <a:lnTo>
                    <a:pt x="217597" y="230040"/>
                  </a:lnTo>
                  <a:lnTo>
                    <a:pt x="217597" y="153360"/>
                  </a:lnTo>
                  <a:lnTo>
                    <a:pt x="76799" y="153360"/>
                  </a:lnTo>
                  <a:lnTo>
                    <a:pt x="76799" y="945719"/>
                  </a:lnTo>
                  <a:lnTo>
                    <a:pt x="396795" y="945719"/>
                  </a:lnTo>
                  <a:lnTo>
                    <a:pt x="396795" y="1022399"/>
                  </a:lnTo>
                  <a:lnTo>
                    <a:pt x="51199" y="1022399"/>
                  </a:lnTo>
                  <a:cubicBezTo>
                    <a:pt x="23040" y="1022399"/>
                    <a:pt x="0" y="999395"/>
                    <a:pt x="0" y="971279"/>
                  </a:cubicBezTo>
                  <a:lnTo>
                    <a:pt x="0" y="127800"/>
                  </a:lnTo>
                  <a:cubicBezTo>
                    <a:pt x="0" y="99684"/>
                    <a:pt x="23040" y="76680"/>
                    <a:pt x="51199" y="76680"/>
                  </a:cubicBezTo>
                  <a:lnTo>
                    <a:pt x="268797" y="76680"/>
                  </a:lnTo>
                  <a:lnTo>
                    <a:pt x="268797" y="51120"/>
                  </a:lnTo>
                  <a:cubicBezTo>
                    <a:pt x="268797" y="23004"/>
                    <a:pt x="291836" y="0"/>
                    <a:pt x="31999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49C5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22" name="Shape 80"/>
            <p:cNvSpPr/>
            <p:nvPr/>
          </p:nvSpPr>
          <p:spPr>
            <a:xfrm>
              <a:off x="396795" y="0"/>
              <a:ext cx="396795" cy="1022399"/>
            </a:xfrm>
            <a:custGeom>
              <a:avLst/>
              <a:gdLst/>
              <a:ahLst/>
              <a:cxnLst/>
              <a:rect l="0" t="0" r="0" b="0"/>
              <a:pathLst>
                <a:path w="396795" h="1022399">
                  <a:moveTo>
                    <a:pt x="0" y="0"/>
                  </a:moveTo>
                  <a:lnTo>
                    <a:pt x="76799" y="0"/>
                  </a:lnTo>
                  <a:cubicBezTo>
                    <a:pt x="104959" y="0"/>
                    <a:pt x="127998" y="23004"/>
                    <a:pt x="127998" y="51120"/>
                  </a:cubicBezTo>
                  <a:lnTo>
                    <a:pt x="127998" y="76680"/>
                  </a:lnTo>
                  <a:lnTo>
                    <a:pt x="345596" y="76680"/>
                  </a:lnTo>
                  <a:cubicBezTo>
                    <a:pt x="373755" y="76680"/>
                    <a:pt x="396795" y="99684"/>
                    <a:pt x="396795" y="127800"/>
                  </a:cubicBezTo>
                  <a:lnTo>
                    <a:pt x="396795" y="971279"/>
                  </a:lnTo>
                  <a:cubicBezTo>
                    <a:pt x="396795" y="999395"/>
                    <a:pt x="373755" y="1022399"/>
                    <a:pt x="345596" y="1022399"/>
                  </a:cubicBezTo>
                  <a:lnTo>
                    <a:pt x="0" y="1022399"/>
                  </a:lnTo>
                  <a:lnTo>
                    <a:pt x="0" y="945719"/>
                  </a:lnTo>
                  <a:lnTo>
                    <a:pt x="319996" y="945719"/>
                  </a:lnTo>
                  <a:lnTo>
                    <a:pt x="319996" y="153360"/>
                  </a:lnTo>
                  <a:lnTo>
                    <a:pt x="179198" y="153360"/>
                  </a:lnTo>
                  <a:lnTo>
                    <a:pt x="179198" y="230040"/>
                  </a:lnTo>
                  <a:lnTo>
                    <a:pt x="0" y="230040"/>
                  </a:lnTo>
                  <a:lnTo>
                    <a:pt x="0" y="127800"/>
                  </a:lnTo>
                  <a:cubicBezTo>
                    <a:pt x="21760" y="127800"/>
                    <a:pt x="38399" y="111186"/>
                    <a:pt x="38399" y="89460"/>
                  </a:cubicBezTo>
                  <a:cubicBezTo>
                    <a:pt x="38399" y="67734"/>
                    <a:pt x="21760" y="51120"/>
                    <a:pt x="0" y="51120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49C5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</p:grpSp>
      <p:grpSp>
        <p:nvGrpSpPr>
          <p:cNvPr id="26" name="Group 3153"/>
          <p:cNvGrpSpPr/>
          <p:nvPr/>
        </p:nvGrpSpPr>
        <p:grpSpPr>
          <a:xfrm>
            <a:off x="1377343" y="1068443"/>
            <a:ext cx="1468458" cy="1413974"/>
            <a:chOff x="0" y="0"/>
            <a:chExt cx="953586" cy="869042"/>
          </a:xfrm>
        </p:grpSpPr>
        <p:sp>
          <p:nvSpPr>
            <p:cNvPr id="27" name="Shape 74"/>
            <p:cNvSpPr/>
            <p:nvPr/>
          </p:nvSpPr>
          <p:spPr>
            <a:xfrm>
              <a:off x="84140" y="504605"/>
              <a:ext cx="785306" cy="364437"/>
            </a:xfrm>
            <a:custGeom>
              <a:avLst/>
              <a:gdLst/>
              <a:ahLst/>
              <a:cxnLst/>
              <a:rect l="0" t="0" r="0" b="0"/>
              <a:pathLst>
                <a:path w="785306" h="364437">
                  <a:moveTo>
                    <a:pt x="0" y="0"/>
                  </a:moveTo>
                  <a:lnTo>
                    <a:pt x="785306" y="0"/>
                  </a:lnTo>
                  <a:cubicBezTo>
                    <a:pt x="785306" y="112134"/>
                    <a:pt x="694155" y="208850"/>
                    <a:pt x="560933" y="253704"/>
                  </a:cubicBezTo>
                  <a:lnTo>
                    <a:pt x="560933" y="364437"/>
                  </a:lnTo>
                  <a:lnTo>
                    <a:pt x="224373" y="364437"/>
                  </a:lnTo>
                  <a:lnTo>
                    <a:pt x="224373" y="253704"/>
                  </a:lnTo>
                  <a:cubicBezTo>
                    <a:pt x="91151" y="207449"/>
                    <a:pt x="0" y="110733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49C5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28" name="Shape 75"/>
            <p:cNvSpPr/>
            <p:nvPr/>
          </p:nvSpPr>
          <p:spPr>
            <a:xfrm>
              <a:off x="0" y="0"/>
              <a:ext cx="953586" cy="448537"/>
            </a:xfrm>
            <a:custGeom>
              <a:avLst/>
              <a:gdLst/>
              <a:ahLst/>
              <a:cxnLst/>
              <a:rect l="0" t="0" r="0" b="0"/>
              <a:pathLst>
                <a:path w="953586" h="448537">
                  <a:moveTo>
                    <a:pt x="576359" y="0"/>
                  </a:moveTo>
                  <a:cubicBezTo>
                    <a:pt x="636659" y="1402"/>
                    <a:pt x="688546" y="40649"/>
                    <a:pt x="706776" y="98118"/>
                  </a:cubicBezTo>
                  <a:cubicBezTo>
                    <a:pt x="710983" y="110733"/>
                    <a:pt x="709580" y="124750"/>
                    <a:pt x="701167" y="135963"/>
                  </a:cubicBezTo>
                  <a:cubicBezTo>
                    <a:pt x="692752" y="147176"/>
                    <a:pt x="680131" y="154185"/>
                    <a:pt x="666108" y="154185"/>
                  </a:cubicBezTo>
                  <a:cubicBezTo>
                    <a:pt x="649280" y="154185"/>
                    <a:pt x="632452" y="142972"/>
                    <a:pt x="626843" y="126151"/>
                  </a:cubicBezTo>
                  <a:cubicBezTo>
                    <a:pt x="619831" y="102323"/>
                    <a:pt x="598796" y="85503"/>
                    <a:pt x="574956" y="84101"/>
                  </a:cubicBezTo>
                  <a:cubicBezTo>
                    <a:pt x="544105" y="84101"/>
                    <a:pt x="518863" y="114938"/>
                    <a:pt x="518863" y="154185"/>
                  </a:cubicBezTo>
                  <a:lnTo>
                    <a:pt x="518863" y="364437"/>
                  </a:lnTo>
                  <a:lnTo>
                    <a:pt x="687143" y="364437"/>
                  </a:lnTo>
                  <a:lnTo>
                    <a:pt x="687143" y="308370"/>
                  </a:lnTo>
                  <a:cubicBezTo>
                    <a:pt x="671718" y="308370"/>
                    <a:pt x="659097" y="295754"/>
                    <a:pt x="659097" y="280336"/>
                  </a:cubicBezTo>
                  <a:cubicBezTo>
                    <a:pt x="659097" y="264918"/>
                    <a:pt x="671718" y="252302"/>
                    <a:pt x="687143" y="252302"/>
                  </a:cubicBezTo>
                  <a:lnTo>
                    <a:pt x="743236" y="252302"/>
                  </a:lnTo>
                  <a:cubicBezTo>
                    <a:pt x="758662" y="252302"/>
                    <a:pt x="771283" y="264918"/>
                    <a:pt x="771283" y="280336"/>
                  </a:cubicBezTo>
                  <a:cubicBezTo>
                    <a:pt x="771283" y="295754"/>
                    <a:pt x="758662" y="308370"/>
                    <a:pt x="743236" y="308370"/>
                  </a:cubicBezTo>
                  <a:lnTo>
                    <a:pt x="743236" y="364437"/>
                  </a:lnTo>
                  <a:lnTo>
                    <a:pt x="925540" y="364437"/>
                  </a:lnTo>
                  <a:cubicBezTo>
                    <a:pt x="940965" y="364437"/>
                    <a:pt x="953586" y="377052"/>
                    <a:pt x="953586" y="392470"/>
                  </a:cubicBezTo>
                  <a:lnTo>
                    <a:pt x="953586" y="420504"/>
                  </a:lnTo>
                  <a:cubicBezTo>
                    <a:pt x="953586" y="435922"/>
                    <a:pt x="940965" y="448537"/>
                    <a:pt x="925540" y="448537"/>
                  </a:cubicBezTo>
                  <a:lnTo>
                    <a:pt x="28047" y="448537"/>
                  </a:lnTo>
                  <a:cubicBezTo>
                    <a:pt x="12621" y="448537"/>
                    <a:pt x="0" y="435922"/>
                    <a:pt x="0" y="420504"/>
                  </a:cubicBezTo>
                  <a:lnTo>
                    <a:pt x="0" y="392470"/>
                  </a:lnTo>
                  <a:cubicBezTo>
                    <a:pt x="0" y="377052"/>
                    <a:pt x="12621" y="364437"/>
                    <a:pt x="28047" y="364437"/>
                  </a:cubicBezTo>
                  <a:lnTo>
                    <a:pt x="210350" y="364437"/>
                  </a:lnTo>
                  <a:lnTo>
                    <a:pt x="210350" y="308370"/>
                  </a:lnTo>
                  <a:cubicBezTo>
                    <a:pt x="194925" y="308370"/>
                    <a:pt x="182304" y="295754"/>
                    <a:pt x="182304" y="280336"/>
                  </a:cubicBezTo>
                  <a:cubicBezTo>
                    <a:pt x="182304" y="264918"/>
                    <a:pt x="194925" y="252302"/>
                    <a:pt x="210350" y="252302"/>
                  </a:cubicBezTo>
                  <a:lnTo>
                    <a:pt x="266443" y="252302"/>
                  </a:lnTo>
                  <a:cubicBezTo>
                    <a:pt x="281869" y="252302"/>
                    <a:pt x="294490" y="264918"/>
                    <a:pt x="294490" y="280336"/>
                  </a:cubicBezTo>
                  <a:cubicBezTo>
                    <a:pt x="294490" y="295754"/>
                    <a:pt x="281869" y="308370"/>
                    <a:pt x="266443" y="308370"/>
                  </a:cubicBezTo>
                  <a:lnTo>
                    <a:pt x="266443" y="364437"/>
                  </a:lnTo>
                  <a:lnTo>
                    <a:pt x="436126" y="364437"/>
                  </a:lnTo>
                  <a:lnTo>
                    <a:pt x="436126" y="154185"/>
                  </a:lnTo>
                  <a:cubicBezTo>
                    <a:pt x="436126" y="68682"/>
                    <a:pt x="499231" y="0"/>
                    <a:pt x="57635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49C5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</p:grpSp>
      <p:pic>
        <p:nvPicPr>
          <p:cNvPr id="24" name="Grafik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225" y="3933623"/>
            <a:ext cx="1885262" cy="1613094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9738" y="4136971"/>
            <a:ext cx="1959109" cy="1346415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13556" y="4187679"/>
            <a:ext cx="2333625" cy="1295400"/>
          </a:xfrm>
          <a:prstGeom prst="rect">
            <a:avLst/>
          </a:prstGeom>
        </p:spPr>
      </p:pic>
      <p:sp>
        <p:nvSpPr>
          <p:cNvPr id="29" name="Textfeld 28"/>
          <p:cNvSpPr txBox="1"/>
          <p:nvPr/>
        </p:nvSpPr>
        <p:spPr>
          <a:xfrm>
            <a:off x="7918651" y="2888905"/>
            <a:ext cx="3433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Wann immer möglich wird der Mindestabstand eingehalten</a:t>
            </a:r>
            <a:r>
              <a:rPr lang="de-DE" sz="1600" dirty="0" smtClean="0"/>
              <a:t> </a:t>
            </a:r>
            <a:br>
              <a:rPr lang="de-DE" sz="1600" dirty="0" smtClean="0"/>
            </a:br>
            <a:endParaRPr lang="de-DE" sz="1600" b="1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AE2-8889-4DA8-A2CF-01929E335F30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2844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66192" y="911225"/>
            <a:ext cx="10515600" cy="52003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3200" b="1" dirty="0">
                <a:solidFill>
                  <a:srgbClr val="00B050"/>
                </a:solidFill>
              </a:rPr>
              <a:t>Allgemeine Hinweise</a:t>
            </a:r>
          </a:p>
          <a:p>
            <a:pPr lvl="0" fontAlgn="base"/>
            <a:r>
              <a:rPr lang="de-DE" sz="3200" dirty="0"/>
              <a:t>Sanitäre Anlagen sind mit Handwaschseife, Einmalhandtücher und Desinfektionsmittel ausgestattet</a:t>
            </a:r>
          </a:p>
          <a:p>
            <a:pPr lvl="0" fontAlgn="base"/>
            <a:r>
              <a:rPr lang="de-DE" sz="3200" dirty="0"/>
              <a:t>Auf dem gesamten Gelände sind Beschilderungen zu den Hygienevorschriften angebracht</a:t>
            </a:r>
          </a:p>
          <a:p>
            <a:pPr lvl="0" fontAlgn="base"/>
            <a:r>
              <a:rPr lang="de-DE" sz="3200" dirty="0"/>
              <a:t>Kabinen und Duschen werden nach jeder Nutzung gründlich gereinigt</a:t>
            </a:r>
          </a:p>
          <a:p>
            <a:pPr lvl="0" fontAlgn="base"/>
            <a:r>
              <a:rPr lang="de-DE" sz="3200" dirty="0"/>
              <a:t>Es werden zusätzliche Bänke bereitgestellt, um Abstände für die </a:t>
            </a:r>
            <a:r>
              <a:rPr lang="de-DE" sz="3200" dirty="0" err="1"/>
              <a:t>AuswechselspielerInnen</a:t>
            </a:r>
            <a:r>
              <a:rPr lang="de-DE" sz="3200" dirty="0"/>
              <a:t> realisieren zu können</a:t>
            </a:r>
          </a:p>
          <a:p>
            <a:pPr lvl="0" fontAlgn="base"/>
            <a:r>
              <a:rPr lang="de-DE" sz="3200" dirty="0"/>
              <a:t>An den Eingängen zur Anlage sind Desinfektionsspender aufgestellt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DAE2-8889-4DA8-A2CF-01929E335F3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988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381</Words>
  <Application>Microsoft Office PowerPoint</Application>
  <PresentationFormat>Breitbild</PresentationFormat>
  <Paragraphs>63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Dennis Gronau</dc:creator>
  <cp:lastModifiedBy>Dennis Gronau</cp:lastModifiedBy>
  <cp:revision>11</cp:revision>
  <dcterms:created xsi:type="dcterms:W3CDTF">2020-07-24T06:33:45Z</dcterms:created>
  <dcterms:modified xsi:type="dcterms:W3CDTF">2020-07-24T08:39:11Z</dcterms:modified>
</cp:coreProperties>
</file>